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150F-915B-4B87-A7EA-5F07320F5777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8B753-AA37-4D62-92DD-6FF71D8364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82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*Chance to minimize presentation and show live what each step looks lik</a:t>
            </a:r>
            <a:r>
              <a:rPr lang="en-CA" baseline="0" dirty="0" smtClean="0"/>
              <a:t>e*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B753-AA37-4D62-92DD-6FF71D83649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46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*Chance to minimize presentation and show live what each step looks lik</a:t>
            </a:r>
            <a:r>
              <a:rPr lang="en-CA" baseline="0" dirty="0" smtClean="0"/>
              <a:t>e*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B753-AA37-4D62-92DD-6FF71D83649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46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S:\CMB_NEW\0400-Comms Svcs\480 - Publishing and Production\! IC brand TEMPLATES\FIPs\canada_2col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55" y="2689173"/>
            <a:ext cx="4885090" cy="11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7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317D4C-B99A-4C91-A42A-BCBE2BBBD379}" type="datetimeFigureOut">
              <a:rPr lang="en-CA" smtClean="0"/>
              <a:t>12/01/2016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D8BE22-2545-4845-9D81-D2EE4BF8816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3112" r="29824"/>
          <a:stretch/>
        </p:blipFill>
        <p:spPr>
          <a:xfrm>
            <a:off x="4932040" y="743780"/>
            <a:ext cx="4043362" cy="5413347"/>
          </a:xfrm>
          <a:prstGeom prst="rect">
            <a:avLst/>
          </a:prstGeom>
        </p:spPr>
      </p:pic>
      <p:pic>
        <p:nvPicPr>
          <p:cNvPr id="4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13683" r="38256" b="34941"/>
          <a:stretch/>
        </p:blipFill>
        <p:spPr bwMode="auto">
          <a:xfrm>
            <a:off x="4925644" y="743780"/>
            <a:ext cx="4049758" cy="541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513" y="908720"/>
            <a:ext cx="4572000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>
                <a:rot lat="0" lon="0" rev="16800000"/>
              </a:lightRig>
            </a:scene3d>
            <a:sp3d>
              <a:bevelT w="381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4000" b="1" kern="0" dirty="0" smtClean="0">
                <a:solidFill>
                  <a:srgbClr val="0092D2"/>
                </a:solidFill>
                <a:latin typeface="Century Gothic" pitchFamily="34" charset="0"/>
                <a:ea typeface="ヒラギノ角ゴ Pro W3" pitchFamily="127" charset="-128"/>
              </a:rPr>
              <a:t>SME</a:t>
            </a:r>
            <a:r>
              <a:rPr kumimoji="0" lang="en-CA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Century Gothic" pitchFamily="34" charset="0"/>
                <a:ea typeface="ヒラギノ角ゴ Pro W3" pitchFamily="127" charset="-128"/>
              </a:rPr>
              <a:t> Bootcamp: How</a:t>
            </a:r>
            <a:r>
              <a:rPr kumimoji="0" lang="en-CA" alt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Century Gothic" pitchFamily="34" charset="0"/>
                <a:ea typeface="ヒラギノ角ゴ Pro W3" pitchFamily="127" charset="-128"/>
              </a:rPr>
              <a:t> to get started</a:t>
            </a: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1275" y="2924944"/>
            <a:ext cx="42484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5536" y="3115786"/>
            <a:ext cx="4032448" cy="3188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8" y="3443252"/>
            <a:ext cx="1841174" cy="67894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56" y="3331239"/>
            <a:ext cx="1605915" cy="90297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54" y="5248743"/>
            <a:ext cx="1047115" cy="79946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14765"/>
            <a:ext cx="1828800" cy="79057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56" y="4314765"/>
            <a:ext cx="1733550" cy="78486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36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Regional Development</a:t>
            </a:r>
            <a:r>
              <a:rPr lang="en-CA" altLang="en-US" sz="3600" kern="0" dirty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 </a:t>
            </a:r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Agencies (RDAs)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3" y="1556792"/>
            <a:ext cx="8229600" cy="4460551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 plays a critical matchmaking role.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Often the first point of contact for Prime Contractors looking to grow their supply chain(s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).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 participates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 the development of Value Proposition 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Frameworks.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Sits on ITB evaluations.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36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Industry Associations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3" y="1412776"/>
            <a:ext cx="8229600" cy="5184576"/>
          </a:xfrm>
        </p:spPr>
        <p:txBody>
          <a:bodyPr>
            <a:normAutofit fontScale="92500"/>
          </a:bodyPr>
          <a:lstStyle/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Support to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SMEs: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Promotion of member companies.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Advocacy and facilitating engagement with appropriate provincial and federal partners.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Representation at International and National events.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Portal to appropriate events and supply chain.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Facilitate relevant B2B introductions.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Listing in Capabilities Guide and web site promotion.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Marketing and promotin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g members capabilities and solution offerings.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Assist in delivering events and workshops etc. with appropriate partners.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Facilitating supply chain development and partnership support.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Engagement with educational institution and R&amp;D collaborations.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Trade Show and Trade Mission support and facilitation.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29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Trade Shows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3" y="1556792"/>
            <a:ext cx="8229600" cy="4460551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Trade shows are an important way to increase visibility, discover new opportunities, and meet key contacts.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 list of valuable trade shows are as follows: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DEFSEC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– September 2016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CANSEC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– May 25-26, 2016 </a:t>
            </a: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CA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4005064"/>
            <a:ext cx="5616624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12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708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3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Trade Show Support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3" y="1556792"/>
            <a:ext cx="8229600" cy="4460551"/>
          </a:xfrm>
        </p:spPr>
        <p:txBody>
          <a:bodyPr>
            <a:normAutofit lnSpcReduction="10000"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ACOA’s Business Development Program supports Participation at trade shows.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 Nova Scotia – Regional Trade Missions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Caribbean twice per year, Latin and South America, Europe and Asia Missions are usually planned 6-12 months in advance.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Registration fee of $500 pays for all business support activities;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Matchmaking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Customized meeting program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Ground transportation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Translation services (if needed)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All other travel expenses are the company’s expense.</a:t>
            </a:r>
            <a:endParaRPr lang="en-C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0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Trade Show Support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3" y="1556792"/>
            <a:ext cx="8229600" cy="4460551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If you want to go to a particular market or trade show, ACOA can help.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EMBA Program Poland March 2016, Vietnam March 2017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Columbia and Ecuador February 2016 – 1 space available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Caribbean Renewal Energy Forum October 2016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Inbound missions also possible – need to have multiple company reach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Contact your nearest ACOA office to discuss your project.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13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21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How do I connect with a Prime </a:t>
            </a:r>
            <a:r>
              <a:rPr lang="en-CA" altLang="en-US" sz="3600" kern="0" dirty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C</a:t>
            </a:r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ontractor? </a:t>
            </a:r>
            <a:endParaRPr lang="en-C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156669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45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Business Pitch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Simply contacting a Prime to work with you will generally not be enough.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Have a strong understanding of the ITB Policy before contacting a prime.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IE: Are you an SME?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What is your estimated Canadian Content Value (CCV)?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To help secure a contract utilize the following tips to create an effective business proposal: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Begin by making sure you completely understand both your and your competitors’ brands.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What are your competitive advantages?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Why are you unique?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What can you bring that others can not?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Choose your target Prime(s) but talk to many Primes, not just one or two.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F6FC6">
                    <a:lumMod val="50000"/>
                  </a:srgbClr>
                </a:solidFill>
                <a:latin typeface="Century Gothic" pitchFamily="34" charset="0"/>
                <a:ea typeface="ヒラギノ角ゴ Pro W3" pitchFamily="126" charset="-128"/>
              </a:rPr>
              <a:t>Avoid wasting your time and resources on Primes that do not fit with your product list.</a:t>
            </a:r>
            <a:endParaRPr lang="en-US" sz="1400" b="1" dirty="0" smtClean="0">
              <a:solidFill>
                <a:srgbClr val="0F6FC6">
                  <a:lumMod val="50000"/>
                </a:srgb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03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Business Pitch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28800"/>
            <a:ext cx="8229600" cy="4176464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Why would your partnership benefit them?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Focus on the benefits your company will produce for the Prime rather than how the partnership will help you.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Cost savings, better products, multiplies….etc.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Assign someone to be responsible for dealing with the on-going contact with the Prime.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It is important to be available to communicate correct information with Primes and in a prompt time frame.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13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Business Pitch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28800"/>
            <a:ext cx="8229600" cy="4176464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Contact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with a Prime will often begin with an email or phone call, it is important to utilize the points suggested in the slides prior to develop the most attractive proposal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 future meeting may be conducted if interest is sparked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Prime Contractors may be interested in conducting a site visit.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37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Marketing Support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28800"/>
            <a:ext cx="8229600" cy="4176464"/>
          </a:xfrm>
        </p:spPr>
        <p:txBody>
          <a:bodyPr>
            <a:normAutofit/>
          </a:bodyPr>
          <a:lstStyle/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ACOA’s Business Development Program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 can finance up to 75% of the costs of developing a marketing plan and of hiring a marketing manager to implement the plan. Other eligible activities include designing new labels and packaging, promotional materials, advertising, product demonstrations, participation at trade shows and export-related activities.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16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21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Where do companies learn about you? </a:t>
            </a:r>
            <a:endParaRPr lang="en-C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132856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71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21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Preparing to work with a Prime </a:t>
            </a:r>
            <a:r>
              <a:rPr lang="en-CA" altLang="en-US" sz="3600" kern="0" dirty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C</a:t>
            </a:r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ontractor</a:t>
            </a:r>
            <a:endParaRPr lang="en-C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156669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27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Certifications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0046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ISO 9001:2008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An internationally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recog</a:t>
            </a:r>
            <a:r>
              <a:rPr lang="en-CA" sz="2000" b="1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nized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certification stating that an organization has a Quality Management System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AS9100(c)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Revised as of January 2009.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Fully incorporates the entirety of the current version of ISO 9001, while adding requirements relating to quality and safety.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Created as a means to satisfy internal, government, and regulatory requirements applicable to the aerospace industry-requirements that ISO, as a generic standard, was never designed to satisfy. </a:t>
            </a: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Canada’s Controlled Goods Program Registration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Canada’s Controlled Goods Program (CGP) was formed in 2001 by the Department of Public Works and Government Services Canada (PWGSC).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Its purpose is to strengthen Canada’s defence trade controls of controlled goods and services through processes of: registration, prevention, deterrence, and detention.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759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Controlled Goods Program (CGP)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53566"/>
            <a:ext cx="8229600" cy="5184576"/>
          </a:xfrm>
        </p:spPr>
        <p:txBody>
          <a:bodyPr>
            <a:normAutofit/>
          </a:bodyPr>
          <a:lstStyle/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Established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 2001 to support Canada's International Traffic in Arms Regulations (ITAR) exemption. 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Enhanced in 2011 to meet the requirements of the new ITAR dual national rule and Canada's own threat assessments.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Regulates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access of controlled goods in Canada. Includes examination, possession, or transfer of controlled goods.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Designed to prevent risk of diversion and proliferation of articles and technologies including those which could assist in the creation of weapons of mass destruction.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54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Registration is mandatory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53566"/>
            <a:ext cx="8229600" cy="5184576"/>
          </a:xfrm>
        </p:spPr>
        <p:txBody>
          <a:bodyPr>
            <a:normAutofit/>
          </a:bodyPr>
          <a:lstStyle/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Anyone who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possesses, examines or transfers controlled goods in Canada, </a:t>
            </a:r>
            <a:r>
              <a:rPr lang="en-CA" sz="2000" b="1" u="sng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must be registered with the Controlled Goods Program</a:t>
            </a:r>
            <a:r>
              <a:rPr lang="en-CA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u="sng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Registrants must be security assessed.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security of controlled goods is a shared responsibility between government and 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industry.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organization is responsible for maintaining compliance  with Controlled Goods Regulations and Defence Production Act 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provisions.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36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Who Can Register?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556792"/>
            <a:ext cx="8229600" cy="4824536"/>
          </a:xfrm>
        </p:spPr>
        <p:txBody>
          <a:bodyPr>
            <a:normAutofit/>
          </a:bodyPr>
          <a:lstStyle/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Registered Persons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Corporations and unincorporated businesses.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Excluded Persons</a:t>
            </a:r>
            <a:endParaRPr lang="en-CA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Employees of federal, provincial and territorial Governments, and Federal Crown Corporations, Peace Officers and members of a visiting force.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Exempted Persons</a:t>
            </a:r>
            <a:endParaRPr lang="en-CA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Temporary workers, visitors, business registered under the </a:t>
            </a:r>
            <a:r>
              <a:rPr lang="en-CA" sz="20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International Traffic in Arms Regulations 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(ITAR), and US government officials.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73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What are Controlled Goods?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556792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Export Control List</a:t>
            </a: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CA" sz="24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Group 2 – Munitions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List: Automatic weapons, firearms, ammunition, components, projectors, bombs, fighter jets, tanks, missiles, chemicals, explosives, and related equipment and components, etc.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Group 5 –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Strategic Goods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: Global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navigation satellite systems, ground control stations, and nuclear weapon design and testing equipment.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Group 6 – Missile Technology Control Regime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: Missile technology – rocket systems, unmanned air vehicle systems, propulsion components and equipment.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58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What are Controlled Goods?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556792"/>
            <a:ext cx="8229600" cy="4824536"/>
          </a:xfrm>
        </p:spPr>
        <p:txBody>
          <a:bodyPr>
            <a:normAutofit/>
          </a:bodyPr>
          <a:lstStyle/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Controlled goods also encompass the development, production or use of a good.</a:t>
            </a: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CA" sz="24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For example:</a:t>
            </a: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CA" sz="24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Technical data (blueprints, formulae, engineering designs, models, etc.)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Technical assistance (instructions, training, working knowledge, etc.)</a:t>
            </a: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080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7" y="33447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If you Examine, Possess or Transfer Controlled Goods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628800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Register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with the Controlled Goods Program.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Appoint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 Designated Official (DO) who: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Conducts security assessments, for the risk of unauthorized transfer of controlled goods, on officers, directors and employees</a:t>
            </a: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;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Develops and Implements security </a:t>
            </a: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plans;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Maintains records (e.g. security assessments, Controlled Goods transfers</a:t>
            </a: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);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Trains employees, visitors and temporary workers</a:t>
            </a: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;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Reports security breaches and any changes to the organization and/or persons accessing Controlled Goods</a:t>
            </a: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;</a:t>
            </a:r>
            <a:endParaRPr lang="en-CA" sz="2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Transfers all high-score security assessments to the Controlled Goods Directorate for additional evaluation with security partners; and</a:t>
            </a: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,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Provides updated lists of employees accessing Controlled Goods every 6 months</a:t>
            </a:r>
            <a:r>
              <a:rPr lang="en-CA" sz="2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All DOs must be </a:t>
            </a: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trained and certified.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" y="1484784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287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21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Strengthening Canada’s Security Together </a:t>
            </a:r>
            <a:endParaRPr lang="en-C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156669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28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438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306896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C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j-cs"/>
              </a:rPr>
              <a:t>+ </a:t>
            </a:r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59702"/>
            <a:ext cx="2808312" cy="208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137" y="4743666"/>
            <a:ext cx="8212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Government and Industry</a:t>
            </a:r>
          </a:p>
          <a:p>
            <a:pPr algn="ctr"/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algn="ctr"/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We both share a common interest: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Security</a:t>
            </a:r>
          </a:p>
          <a:p>
            <a:pPr algn="ctr"/>
            <a:endParaRPr lang="en-CA" sz="24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algn="ctr"/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http://ssi-iss.tpsgc-pwgsc.gc.ca/dmc-cgd/index-eng.html</a:t>
            </a:r>
          </a:p>
          <a:p>
            <a:pPr algn="ctr"/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(additional information including forms and contact information)</a:t>
            </a:r>
          </a:p>
          <a:p>
            <a:pPr algn="ctr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3188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Support for Certification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12776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 can finance up </a:t>
            </a:r>
            <a:r>
              <a:rPr lang="en-CA" sz="2400" b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to 75%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of the </a:t>
            </a:r>
            <a:r>
              <a:rPr lang="en-CA" sz="2400" b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cost of:</a:t>
            </a:r>
            <a:endParaRPr lang="en-CA" sz="24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Training: Developing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and implementing a human resources plan for your firm. Eligible costs include hiring human resource experts to deliver a training package based on the needs identified in the plan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Productivity/Quality Improvement/Environmental Management Systems: Hiring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consultants to develop and implement a productivity plan, a quality improvement plan or an environmental management system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Consultant advice: 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Hiring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 qualified consultant to prepare a business plan or feasibility study, investigate licensing opportunities, conduct a venture capital search, a technology transfer search, or provide mentoring services to improve your business skills. </a:t>
            </a: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Contact your nearest ACOA office to discuss your project.</a:t>
            </a:r>
            <a:endParaRPr lang="en-CA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22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Websites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84784"/>
            <a:ext cx="8229600" cy="3456384"/>
          </a:xfrm>
        </p:spPr>
        <p:txBody>
          <a:bodyPr>
            <a:normAutofit lnSpcReduction="10000"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 website is usually the first introduction for a Prime Contractor to your company.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following is a list of what a strong website traditionally showcases: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Certifications and contact information visible on homepage.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Aesthetically pleasing (high resolution photos, simple layout, professional formatting).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Limited number of tabs.</a:t>
            </a:r>
          </a:p>
          <a:p>
            <a:pPr marL="928116" lvl="2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Drop down features allow more explicit options while avoiding the potential of crowding the homepage with tabs. </a:t>
            </a:r>
            <a:endParaRPr lang="en-CA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3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46704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34623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582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Site Visits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84" y="1628800"/>
            <a:ext cx="8229600" cy="4464496"/>
          </a:xfrm>
        </p:spPr>
        <p:txBody>
          <a:bodyPr>
            <a:normAutofit/>
          </a:bodyPr>
          <a:lstStyle/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Interested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Primes will regularly request permission to perform a site visit of a company to verify the business relationship is suitable for them.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following are important things to have done before a site visit: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Up-to-date financial records available upon request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Up-to-date safety precautions in place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Clean and professional looking work environment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Staff should be notified and prepared for the visit</a:t>
            </a:r>
          </a:p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846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Site Visits Support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10" y="2204864"/>
            <a:ext cx="8229600" cy="3384376"/>
          </a:xfrm>
        </p:spPr>
        <p:txBody>
          <a:bodyPr>
            <a:normAutofit/>
          </a:bodyPr>
          <a:lstStyle/>
          <a:p>
            <a:pPr marL="34290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 and NSBI will often develop and participate in site visits with Prime Contractors looking to grow their supply chains.</a:t>
            </a:r>
            <a:endParaRPr lang="en-C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979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1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Website Support 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84784"/>
            <a:ext cx="8229600" cy="3456384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ACOA’s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Business Development Program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can help.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Provides up to $500,000 in assistance to your project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84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21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Where can I learn about opportunities? </a:t>
            </a:r>
            <a:endParaRPr lang="en-C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156669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39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Buy and Sell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18" y="1052736"/>
            <a:ext cx="8229600" cy="5400600"/>
          </a:xfrm>
        </p:spPr>
        <p:txBody>
          <a:bodyPr>
            <a:normAutofit/>
          </a:bodyPr>
          <a:lstStyle/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The Government of Canada will post all procurement opportunities on </a:t>
            </a:r>
            <a:r>
              <a:rPr lang="en-US" sz="2000" b="1" u="sng" dirty="0" smtClean="0">
                <a:solidFill>
                  <a:srgbClr val="2359F1"/>
                </a:solidFill>
                <a:latin typeface="Century Gothic" pitchFamily="34" charset="0"/>
                <a:ea typeface="ヒラギノ角ゴ Pro W3" pitchFamily="126" charset="-128"/>
              </a:rPr>
              <a:t>buyandsell.gc.ca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From here you can filter your selection to find a project suitable for you and follow that project or project area by clicking the RSS or ATOM button.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 smtClean="0"/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/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 smtClean="0"/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6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2223"/>
            <a:ext cx="4176464" cy="31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9514"/>
            <a:ext cx="4130002" cy="31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74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Buy and Sell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18" y="1052736"/>
            <a:ext cx="8229600" cy="5400600"/>
          </a:xfrm>
        </p:spPr>
        <p:txBody>
          <a:bodyPr>
            <a:normAutofit/>
          </a:bodyPr>
          <a:lstStyle/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Additional methods to track updates on a project are listed below: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Favourite the ULR of your intended project.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Subscribe to search feed using your browser’s feed reader.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 smtClean="0"/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/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dirty="0" smtClean="0"/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7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605088"/>
            <a:ext cx="28098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95" y="5157192"/>
            <a:ext cx="27860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2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Industry Days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70" y="1272705"/>
            <a:ext cx="8229600" cy="3456384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Organized by the </a:t>
            </a: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Government of Canada, an Industry Day provides an opportunity for the federal government to present information on an upcoming procurement to industry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All Industry Days will be posted on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buyandsell.gc.ca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It is mandatory to sign up prior to the scheduled date to secure a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spot.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Industry Days will often include an option </a:t>
            </a:r>
            <a:endParaRPr lang="en-CA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    to </a:t>
            </a: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participate via teleconference or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video</a:t>
            </a: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    conference </a:t>
            </a: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for those unable to attend in </a:t>
            </a:r>
            <a:endParaRPr lang="en-CA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    person.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Use the search bar and filter options to </a:t>
            </a:r>
            <a:endParaRPr lang="en-CA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0" lvl="0" indent="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None/>
            </a:pP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     locate </a:t>
            </a: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 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desired Industry </a:t>
            </a:r>
            <a:r>
              <a:rPr lang="en-CA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Day</a:t>
            </a:r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  <a:endParaRPr lang="en-CA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8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22052"/>
            <a:ext cx="3087345" cy="220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25872"/>
            <a:ext cx="3182937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66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altLang="en-US" sz="3600" kern="0" dirty="0" smtClean="0">
                <a:ln>
                  <a:noFill/>
                </a:ln>
                <a:solidFill>
                  <a:srgbClr val="0092D2"/>
                </a:solidFill>
                <a:effectLst/>
                <a:latin typeface="Century Gothic" panose="020B0502020202020204" pitchFamily="34" charset="0"/>
                <a:ea typeface="ヒラギノ角ゴ Pro W3" pitchFamily="127" charset="-128"/>
              </a:rPr>
              <a:t>Getting Involved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3" y="1556792"/>
            <a:ext cx="8229600" cy="4460551"/>
          </a:xfrm>
        </p:spPr>
        <p:txBody>
          <a:bodyPr>
            <a:normAutofit/>
          </a:bodyPr>
          <a:lstStyle/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Following </a:t>
            </a: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an Industry Day, companies are encouraged to offer input on the project details, including the makeup of the Value Proposition framework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Recommendations can be made in writing or through one-on-one meetings with the project team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.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Recommendations can be made by potential bidders or suppliers.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ヒラギノ角ゴ Pro W3" pitchFamily="126" charset="-128"/>
              </a:rPr>
              <a:t>For example: An SME recommends that the Government of Canada weight the Value Proposition highly on an Ocean based project because significant capability exists in Canada in this sector.</a:t>
            </a:r>
          </a:p>
          <a:p>
            <a:pPr marL="662940" lvl="1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ヒラギノ角ゴ Pro W3" pitchFamily="126" charset="-128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Clr>
                <a:srgbClr val="0092D2"/>
              </a:buClr>
              <a:buSzTx/>
              <a:buFont typeface="Arial"/>
              <a:buChar char="•"/>
            </a:pPr>
            <a:endParaRPr lang="en-C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29753"/>
            <a:ext cx="82121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E87C-BA67-4ADB-9ED1-54C60BB1446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034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1937</Words>
  <Application>Microsoft Office PowerPoint</Application>
  <PresentationFormat>On-screen Show (4:3)</PresentationFormat>
  <Paragraphs>270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PowerPoint Presentation</vt:lpstr>
      <vt:lpstr>Where do companies learn about you? </vt:lpstr>
      <vt:lpstr>Websites</vt:lpstr>
      <vt:lpstr>Website Support  </vt:lpstr>
      <vt:lpstr>Where can I learn about opportunities? </vt:lpstr>
      <vt:lpstr>Buy and Sell </vt:lpstr>
      <vt:lpstr>Buy and Sell </vt:lpstr>
      <vt:lpstr>Industry Days</vt:lpstr>
      <vt:lpstr>Getting Involved</vt:lpstr>
      <vt:lpstr>Regional Development Agencies (RDAs)</vt:lpstr>
      <vt:lpstr>Industry Associations</vt:lpstr>
      <vt:lpstr>Trade Shows</vt:lpstr>
      <vt:lpstr>Trade Show Support</vt:lpstr>
      <vt:lpstr>Trade Show Support</vt:lpstr>
      <vt:lpstr>How do I connect with a Prime Contractor? </vt:lpstr>
      <vt:lpstr>Business Pitch</vt:lpstr>
      <vt:lpstr>Business Pitch</vt:lpstr>
      <vt:lpstr>Business Pitch</vt:lpstr>
      <vt:lpstr>Marketing Support</vt:lpstr>
      <vt:lpstr>Preparing to work with a Prime Contractor</vt:lpstr>
      <vt:lpstr>Certifications</vt:lpstr>
      <vt:lpstr>Controlled Goods Program (CGP)</vt:lpstr>
      <vt:lpstr>Registration is mandatory </vt:lpstr>
      <vt:lpstr>Who Can Register?</vt:lpstr>
      <vt:lpstr>What are Controlled Goods?</vt:lpstr>
      <vt:lpstr>What are Controlled Goods?</vt:lpstr>
      <vt:lpstr>If you Examine, Possess or Transfer Controlled Goods</vt:lpstr>
      <vt:lpstr>Strengthening Canada’s Security Together </vt:lpstr>
      <vt:lpstr>Support for Certification</vt:lpstr>
      <vt:lpstr>Site Visits</vt:lpstr>
      <vt:lpstr>Site Visits Support</vt:lpstr>
      <vt:lpstr>PowerPoint Presentation</vt:lpstr>
    </vt:vector>
  </TitlesOfParts>
  <Company>Industry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Carole: SPS (ATL-ATL)</dc:creator>
  <cp:lastModifiedBy>Rankin, Carole: SPS (ATL-ATL)</cp:lastModifiedBy>
  <cp:revision>20</cp:revision>
  <dcterms:created xsi:type="dcterms:W3CDTF">2016-01-08T16:26:31Z</dcterms:created>
  <dcterms:modified xsi:type="dcterms:W3CDTF">2016-01-12T18:56:07Z</dcterms:modified>
</cp:coreProperties>
</file>